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9" r:id="rId2"/>
  </p:sldIdLst>
  <p:sldSz cx="12192000" cy="16256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6528EFC-4113-453F-8577-D8C4B0CC2EDF}" v="216" dt="2021-03-31T11:32:51.86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35" d="100"/>
          <a:sy n="35" d="100"/>
        </p:scale>
        <p:origin x="2482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660416"/>
            <a:ext cx="10363200" cy="5659496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8538164"/>
            <a:ext cx="9144000" cy="3924769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9F410-744B-458D-901D-91C412D9FE95}" type="datetimeFigureOut">
              <a:rPr kumimoji="1" lang="ja-JP" altLang="en-US" smtClean="0"/>
              <a:t>2021/7/7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5BEC4-1B77-4FDD-BBFB-B72E86DFAB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5041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9F410-744B-458D-901D-91C412D9FE95}" type="datetimeFigureOut">
              <a:rPr kumimoji="1" lang="ja-JP" altLang="en-US" smtClean="0"/>
              <a:t>2021/7/7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5BEC4-1B77-4FDD-BBFB-B72E86DFAB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343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865481"/>
            <a:ext cx="2628900" cy="13776209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865481"/>
            <a:ext cx="7734300" cy="13776209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9F410-744B-458D-901D-91C412D9FE95}" type="datetimeFigureOut">
              <a:rPr kumimoji="1" lang="ja-JP" altLang="en-US" smtClean="0"/>
              <a:t>2021/7/7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5BEC4-1B77-4FDD-BBFB-B72E86DFAB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4165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9F410-744B-458D-901D-91C412D9FE95}" type="datetimeFigureOut">
              <a:rPr kumimoji="1" lang="ja-JP" altLang="en-US" smtClean="0"/>
              <a:t>2021/7/7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5BEC4-1B77-4FDD-BBFB-B72E86DFAB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8235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4052716"/>
            <a:ext cx="10515600" cy="6762043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10878731"/>
            <a:ext cx="10515600" cy="355599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9F410-744B-458D-901D-91C412D9FE95}" type="datetimeFigureOut">
              <a:rPr kumimoji="1" lang="ja-JP" altLang="en-US" smtClean="0"/>
              <a:t>2021/7/7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5BEC4-1B77-4FDD-BBFB-B72E86DFAB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473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4327407"/>
            <a:ext cx="5181600" cy="103142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4327407"/>
            <a:ext cx="5181600" cy="103142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9F410-744B-458D-901D-91C412D9FE95}" type="datetimeFigureOut">
              <a:rPr kumimoji="1" lang="ja-JP" altLang="en-US" smtClean="0"/>
              <a:t>2021/7/7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5BEC4-1B77-4FDD-BBFB-B72E86DFAB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5760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865485"/>
            <a:ext cx="10515600" cy="314207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3984979"/>
            <a:ext cx="5157787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5937956"/>
            <a:ext cx="5157787" cy="87338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3984979"/>
            <a:ext cx="5183188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5937956"/>
            <a:ext cx="5183188" cy="87338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9F410-744B-458D-901D-91C412D9FE95}" type="datetimeFigureOut">
              <a:rPr kumimoji="1" lang="ja-JP" altLang="en-US" smtClean="0"/>
              <a:t>2021/7/7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5BEC4-1B77-4FDD-BBFB-B72E86DFAB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2977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9F410-744B-458D-901D-91C412D9FE95}" type="datetimeFigureOut">
              <a:rPr kumimoji="1" lang="ja-JP" altLang="en-US" smtClean="0"/>
              <a:t>2021/7/7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5BEC4-1B77-4FDD-BBFB-B72E86DFAB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959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9F410-744B-458D-901D-91C412D9FE95}" type="datetimeFigureOut">
              <a:rPr kumimoji="1" lang="ja-JP" altLang="en-US" smtClean="0"/>
              <a:t>2021/7/7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5BEC4-1B77-4FDD-BBFB-B72E86DFAB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6387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2340567"/>
            <a:ext cx="6172200" cy="11552296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9F410-744B-458D-901D-91C412D9FE95}" type="datetimeFigureOut">
              <a:rPr kumimoji="1" lang="ja-JP" altLang="en-US" smtClean="0"/>
              <a:t>2021/7/7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5BEC4-1B77-4FDD-BBFB-B72E86DFAB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0996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2340567"/>
            <a:ext cx="6172200" cy="11552296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9F410-744B-458D-901D-91C412D9FE95}" type="datetimeFigureOut">
              <a:rPr kumimoji="1" lang="ja-JP" altLang="en-US" smtClean="0"/>
              <a:t>2021/7/7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5BEC4-1B77-4FDD-BBFB-B72E86DFAB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7545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865485"/>
            <a:ext cx="10515600" cy="3142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4327407"/>
            <a:ext cx="10515600" cy="103142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E9F410-744B-458D-901D-91C412D9FE95}" type="datetimeFigureOut">
              <a:rPr kumimoji="1" lang="ja-JP" altLang="en-US" smtClean="0"/>
              <a:t>2021/7/7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15066908"/>
            <a:ext cx="41148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45BEC4-1B77-4FDD-BBFB-B72E86DFAB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8966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kumimoji="1"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kumimoji="1"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  <a:alpha val="3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BC588E11-0BA6-4C09-889F-460E27FB6248}"/>
              </a:ext>
            </a:extLst>
          </p:cNvPr>
          <p:cNvSpPr/>
          <p:nvPr/>
        </p:nvSpPr>
        <p:spPr>
          <a:xfrm>
            <a:off x="320939" y="4150526"/>
            <a:ext cx="11550122" cy="334297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6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+mn-cs"/>
              </a:rPr>
              <a:t>健康維持のための、皆様が主役の「通いの場」です</a:t>
            </a:r>
            <a:r>
              <a:rPr kumimoji="1" lang="en-US" altLang="ja-JP" sz="36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+mn-cs"/>
              </a:rPr>
              <a:t>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P創英角ﾎﾟｯﾌﾟ体" panose="040B0A00000000000000" pitchFamily="50" charset="-128"/>
              <a:ea typeface="HGP創英角ﾎﾟｯﾌﾟ体" panose="040B0A00000000000000" pitchFamily="50" charset="-128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+mn-cs"/>
              </a:rPr>
              <a:t> </a:t>
            </a:r>
            <a:r>
              <a:rPr kumimoji="1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+mn-cs"/>
              </a:rPr>
              <a:t>〇理学療法士が考えた</a:t>
            </a:r>
            <a:r>
              <a:rPr kumimoji="1" lang="ja-JP" altLang="en-US" sz="32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reflection blurRad="6350" stA="53000" endA="300" endPos="35500" dir="5400000" sy="-90000" algn="bl" rotWithShape="0"/>
                </a:effectLst>
                <a:uLnTx/>
                <a:uFillTx/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+mn-cs"/>
              </a:rPr>
              <a:t>体操</a:t>
            </a:r>
            <a:r>
              <a:rPr kumimoji="1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+mn-cs"/>
              </a:rPr>
              <a:t>で、しっかり</a:t>
            </a:r>
            <a:r>
              <a:rPr kumimoji="1" lang="ja-JP" altLang="en-US" sz="3200" b="1" i="0" u="none" strike="noStrike" kern="1200" cap="none" spc="0" normalizeH="0" baseline="0" noProof="0" dirty="0">
                <a:ln w="12700">
                  <a:solidFill>
                    <a:srgbClr val="1D9A78"/>
                  </a:solidFill>
                  <a:prstDash val="solid"/>
                </a:ln>
                <a:solidFill>
                  <a:prstClr val="black">
                    <a:lumMod val="95000"/>
                    <a:lumOff val="5000"/>
                  </a:prstClr>
                </a:solidFill>
                <a:effectLst>
                  <a:outerShdw dist="38100" dir="2640000" algn="bl" rotWithShape="0">
                    <a:srgbClr val="1D9A78"/>
                  </a:outerShdw>
                </a:effectLst>
                <a:uLnTx/>
                <a:uFillTx/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+mn-cs"/>
              </a:rPr>
              <a:t>体づくり</a:t>
            </a:r>
            <a:r>
              <a:rPr kumimoji="1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+mn-cs"/>
              </a:rPr>
              <a:t>！　</a:t>
            </a:r>
            <a:endParaRPr kumimoji="1" lang="en-US" altLang="ja-JP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P創英角ﾎﾟｯﾌﾟ体" panose="040B0A00000000000000" pitchFamily="50" charset="-128"/>
              <a:ea typeface="HGP創英角ﾎﾟｯﾌﾟ体" panose="040B0A00000000000000" pitchFamily="50" charset="-128"/>
              <a:cs typeface="+mn-cs"/>
            </a:endParaRPr>
          </a:p>
          <a:p>
            <a:pPr marL="1524000" marR="0" lvl="0" indent="-152400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+mn-cs"/>
              </a:rPr>
              <a:t>　</a:t>
            </a:r>
            <a:endParaRPr kumimoji="1" lang="en-US" altLang="ja-JP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P創英角ﾎﾟｯﾌﾟ体" panose="040B0A00000000000000" pitchFamily="50" charset="-128"/>
              <a:ea typeface="HGP創英角ﾎﾟｯﾌﾟ体" panose="040B0A00000000000000" pitchFamily="50" charset="-128"/>
              <a:cs typeface="+mn-cs"/>
            </a:endParaRPr>
          </a:p>
          <a:p>
            <a:pPr marL="1524000" marR="0" lvl="0" indent="-152400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+mn-cs"/>
              </a:rPr>
              <a:t>　〇脳トレ、ボッチャ、手話などなど、皆様の　</a:t>
            </a:r>
            <a:endParaRPr kumimoji="1" lang="en-US" altLang="ja-JP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P創英角ﾎﾟｯﾌﾟ体" panose="040B0A00000000000000" pitchFamily="50" charset="-128"/>
              <a:ea typeface="HGP創英角ﾎﾟｯﾌﾟ体" panose="040B0A00000000000000" pitchFamily="50" charset="-128"/>
              <a:cs typeface="+mn-cs"/>
            </a:endParaRPr>
          </a:p>
          <a:p>
            <a:pPr marL="1524000" marR="0" lvl="0" indent="-152400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+mn-cs"/>
              </a:rPr>
              <a:t>　　</a:t>
            </a:r>
            <a:r>
              <a:rPr kumimoji="1" lang="ja-JP" altLang="en-US" sz="32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reflection blurRad="6350" stA="53000" endA="300" endPos="35500" dir="5400000" sy="-90000" algn="bl" rotWithShape="0"/>
                </a:effectLst>
                <a:uLnTx/>
                <a:uFillTx/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+mn-cs"/>
              </a:rPr>
              <a:t>「やってみたいこと」</a:t>
            </a:r>
            <a:r>
              <a:rPr kumimoji="1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+mn-cs"/>
              </a:rPr>
              <a:t>をやって</a:t>
            </a:r>
            <a:r>
              <a:rPr kumimoji="1" lang="ja-JP" altLang="en-US" sz="3200" b="1" i="0" u="none" strike="noStrike" kern="1200" cap="none" spc="0" normalizeH="0" baseline="0" noProof="0" dirty="0">
                <a:ln w="12700">
                  <a:solidFill>
                    <a:srgbClr val="1D9A78"/>
                  </a:solidFill>
                  <a:prstDash val="solid"/>
                </a:ln>
                <a:solidFill>
                  <a:prstClr val="black">
                    <a:lumMod val="95000"/>
                    <a:lumOff val="5000"/>
                  </a:prstClr>
                </a:solidFill>
                <a:effectLst>
                  <a:outerShdw dist="38100" dir="2640000" algn="bl" rotWithShape="0">
                    <a:srgbClr val="1D9A78"/>
                  </a:outerShdw>
                </a:effectLst>
                <a:uLnTx/>
                <a:uFillTx/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+mn-cs"/>
              </a:rPr>
              <a:t>心</a:t>
            </a:r>
            <a:r>
              <a:rPr kumimoji="1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+mn-cs"/>
              </a:rPr>
              <a:t>も</a:t>
            </a:r>
            <a:r>
              <a:rPr kumimoji="1" lang="ja-JP" altLang="en-US" sz="3200" b="1" i="0" u="none" strike="noStrike" kern="1200" cap="none" spc="0" normalizeH="0" baseline="0" noProof="0" dirty="0">
                <a:ln w="12700">
                  <a:solidFill>
                    <a:srgbClr val="1D9A78"/>
                  </a:solidFill>
                  <a:prstDash val="solid"/>
                </a:ln>
                <a:solidFill>
                  <a:prstClr val="black">
                    <a:lumMod val="95000"/>
                    <a:lumOff val="5000"/>
                  </a:prstClr>
                </a:solidFill>
                <a:effectLst>
                  <a:outerShdw dist="38100" dir="2640000" algn="bl" rotWithShape="0">
                    <a:srgbClr val="1D9A78"/>
                  </a:outerShdw>
                </a:effectLst>
                <a:uLnTx/>
                <a:uFillTx/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+mn-cs"/>
              </a:rPr>
              <a:t>頭</a:t>
            </a:r>
            <a:r>
              <a:rPr kumimoji="1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+mn-cs"/>
              </a:rPr>
              <a:t>も</a:t>
            </a:r>
            <a:r>
              <a:rPr kumimoji="1" lang="ja-JP" altLang="en-US" sz="3200" b="1" i="0" u="none" strike="noStrike" kern="1200" cap="none" spc="0" normalizeH="0" baseline="0" noProof="0" dirty="0">
                <a:ln w="12700">
                  <a:solidFill>
                    <a:srgbClr val="1D9A78"/>
                  </a:solidFill>
                  <a:prstDash val="solid"/>
                </a:ln>
                <a:solidFill>
                  <a:prstClr val="black">
                    <a:lumMod val="95000"/>
                    <a:lumOff val="5000"/>
                  </a:prstClr>
                </a:solidFill>
                <a:effectLst>
                  <a:outerShdw dist="38100" dir="2640000" algn="bl" rotWithShape="0">
                    <a:srgbClr val="1D9A78"/>
                  </a:outerShdw>
                </a:effectLst>
                <a:uLnTx/>
                <a:uFillTx/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+mn-cs"/>
              </a:rPr>
              <a:t>リフレッシュ</a:t>
            </a:r>
            <a:r>
              <a:rPr kumimoji="1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+mn-cs"/>
              </a:rPr>
              <a:t>！</a:t>
            </a:r>
          </a:p>
        </p:txBody>
      </p:sp>
      <p:pic>
        <p:nvPicPr>
          <p:cNvPr id="1046" name="Picture 22" descr="campaign">
            <a:extLst>
              <a:ext uri="{FF2B5EF4-FFF2-40B4-BE49-F238E27FC236}">
                <a16:creationId xmlns:a16="http://schemas.microsoft.com/office/drawing/2014/main" id="{795E00EE-5D62-44F2-9FA0-33477934BA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024" y="4115620"/>
            <a:ext cx="11689952" cy="3503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A31F706D-FE4D-40FE-9723-1CC37FE594B7}"/>
              </a:ext>
            </a:extLst>
          </p:cNvPr>
          <p:cNvGrpSpPr/>
          <p:nvPr/>
        </p:nvGrpSpPr>
        <p:grpSpPr>
          <a:xfrm>
            <a:off x="-12699" y="-52888"/>
            <a:ext cx="12204699" cy="664206"/>
            <a:chOff x="-12699" y="-3461"/>
            <a:chExt cx="12306969" cy="996533"/>
          </a:xfrm>
        </p:grpSpPr>
        <p:pic>
          <p:nvPicPr>
            <p:cNvPr id="1026" name="Picture 2" descr="ヤシの木フレームの無料イラスト素材｜イラストイメージ">
              <a:extLst>
                <a:ext uri="{FF2B5EF4-FFF2-40B4-BE49-F238E27FC236}">
                  <a16:creationId xmlns:a16="http://schemas.microsoft.com/office/drawing/2014/main" id="{65CD6728-2B33-49D9-BF3B-0F49C4FF37E5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77699"/>
            <a:stretch/>
          </p:blipFill>
          <p:spPr bwMode="auto">
            <a:xfrm>
              <a:off x="-12699" y="554"/>
              <a:ext cx="6280483" cy="9925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2" descr="ヤシの木フレームの無料イラスト素材｜イラストイメージ">
              <a:extLst>
                <a:ext uri="{FF2B5EF4-FFF2-40B4-BE49-F238E27FC236}">
                  <a16:creationId xmlns:a16="http://schemas.microsoft.com/office/drawing/2014/main" id="{CDDAC548-4138-480D-9DEF-0DAAF3CEF7F3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77699"/>
            <a:stretch/>
          </p:blipFill>
          <p:spPr bwMode="auto">
            <a:xfrm>
              <a:off x="6013784" y="-3461"/>
              <a:ext cx="6280486" cy="9925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3" name="グループ化 12">
            <a:extLst>
              <a:ext uri="{FF2B5EF4-FFF2-40B4-BE49-F238E27FC236}">
                <a16:creationId xmlns:a16="http://schemas.microsoft.com/office/drawing/2014/main" id="{FF93ED0A-26DF-403B-8E7E-0160D3040363}"/>
              </a:ext>
            </a:extLst>
          </p:cNvPr>
          <p:cNvGrpSpPr/>
          <p:nvPr/>
        </p:nvGrpSpPr>
        <p:grpSpPr>
          <a:xfrm>
            <a:off x="-12699" y="15624675"/>
            <a:ext cx="12210327" cy="661531"/>
            <a:chOff x="-12699" y="-3461"/>
            <a:chExt cx="12306969" cy="996533"/>
          </a:xfrm>
        </p:grpSpPr>
        <p:pic>
          <p:nvPicPr>
            <p:cNvPr id="14" name="Picture 2" descr="ヤシの木フレームの無料イラスト素材｜イラストイメージ">
              <a:extLst>
                <a:ext uri="{FF2B5EF4-FFF2-40B4-BE49-F238E27FC236}">
                  <a16:creationId xmlns:a16="http://schemas.microsoft.com/office/drawing/2014/main" id="{3248DDDE-E4F3-4CDE-9862-D3F5C1A8E2A3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77699"/>
            <a:stretch/>
          </p:blipFill>
          <p:spPr bwMode="auto">
            <a:xfrm>
              <a:off x="-12699" y="554"/>
              <a:ext cx="6280483" cy="9925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Picture 2" descr="ヤシの木フレームの無料イラスト素材｜イラストイメージ">
              <a:extLst>
                <a:ext uri="{FF2B5EF4-FFF2-40B4-BE49-F238E27FC236}">
                  <a16:creationId xmlns:a16="http://schemas.microsoft.com/office/drawing/2014/main" id="{4BF5A238-C899-45E5-9D5C-ADCE80C75917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77699"/>
            <a:stretch/>
          </p:blipFill>
          <p:spPr bwMode="auto">
            <a:xfrm>
              <a:off x="6013784" y="-3461"/>
              <a:ext cx="6280486" cy="9925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1CB902D5-583A-445D-BC12-F1A13A4EB9D9}"/>
              </a:ext>
            </a:extLst>
          </p:cNvPr>
          <p:cNvSpPr txBox="1"/>
          <p:nvPr/>
        </p:nvSpPr>
        <p:spPr>
          <a:xfrm>
            <a:off x="5388705" y="7807383"/>
            <a:ext cx="6058803" cy="5137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200" b="0" i="0" u="none" strike="noStrike" kern="1200" cap="none" spc="0" normalizeH="0" baseline="0" noProof="0" dirty="0">
                <a:ln w="0"/>
                <a:gradFill>
                  <a:gsLst>
                    <a:gs pos="0">
                      <a:srgbClr val="B74919">
                        <a:lumMod val="50000"/>
                      </a:srgbClr>
                    </a:gs>
                    <a:gs pos="50000">
                      <a:srgbClr val="B74919"/>
                    </a:gs>
                    <a:gs pos="100000">
                      <a:srgbClr val="B74919">
                        <a:lumMod val="60000"/>
                        <a:lumOff val="40000"/>
                      </a:srgb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★</a:t>
            </a:r>
            <a:r>
              <a:rPr kumimoji="1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 </a:t>
            </a:r>
            <a:r>
              <a:rPr kumimoji="1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日時：</a:t>
            </a:r>
            <a:endParaRPr kumimoji="1" lang="en-US" altLang="ja-JP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</a:t>
            </a:r>
            <a:r>
              <a:rPr kumimoji="1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毎週木曜日</a:t>
            </a:r>
            <a:r>
              <a:rPr kumimoji="1" lang="en-US" altLang="ja-JP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13</a:t>
            </a:r>
            <a:r>
              <a:rPr kumimoji="1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：</a:t>
            </a:r>
            <a:r>
              <a:rPr kumimoji="1" lang="en-US" altLang="ja-JP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30</a:t>
            </a:r>
            <a:r>
              <a:rPr kumimoji="1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～</a:t>
            </a:r>
            <a:r>
              <a:rPr kumimoji="1" lang="en-US" altLang="ja-JP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15</a:t>
            </a:r>
            <a:r>
              <a:rPr kumimoji="1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：</a:t>
            </a:r>
            <a:r>
              <a:rPr kumimoji="1" lang="en-US" altLang="ja-JP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30</a:t>
            </a:r>
          </a:p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200" b="0" i="0" u="none" strike="noStrike" kern="1200" cap="none" spc="0" normalizeH="0" baseline="0" noProof="0" dirty="0">
                <a:ln w="0"/>
                <a:gradFill>
                  <a:gsLst>
                    <a:gs pos="0">
                      <a:srgbClr val="B74919">
                        <a:lumMod val="50000"/>
                      </a:srgbClr>
                    </a:gs>
                    <a:gs pos="50000">
                      <a:srgbClr val="B74919"/>
                    </a:gs>
                    <a:gs pos="100000">
                      <a:srgbClr val="B74919">
                        <a:lumMod val="60000"/>
                        <a:lumOff val="40000"/>
                      </a:srgb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★</a:t>
            </a:r>
            <a:r>
              <a:rPr kumimoji="1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 </a:t>
            </a:r>
            <a:r>
              <a:rPr kumimoji="1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場所：</a:t>
            </a:r>
            <a:endParaRPr kumimoji="1" lang="en-US" altLang="ja-JP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</a:t>
            </a:r>
            <a:r>
              <a:rPr kumimoji="1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青戸第二団地１号棟集会所</a:t>
            </a:r>
            <a:endParaRPr kumimoji="1" lang="en-US" altLang="ja-JP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200" b="0" i="0" u="none" strike="noStrike" kern="1200" cap="none" spc="0" normalizeH="0" baseline="0" noProof="0" dirty="0">
                <a:ln w="0"/>
                <a:gradFill>
                  <a:gsLst>
                    <a:gs pos="0">
                      <a:srgbClr val="B74919">
                        <a:lumMod val="50000"/>
                      </a:srgbClr>
                    </a:gs>
                    <a:gs pos="50000">
                      <a:srgbClr val="B74919"/>
                    </a:gs>
                    <a:gs pos="100000">
                      <a:srgbClr val="B74919">
                        <a:lumMod val="60000"/>
                        <a:lumOff val="40000"/>
                      </a:srgb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★</a:t>
            </a:r>
            <a:r>
              <a:rPr kumimoji="1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 </a:t>
            </a:r>
            <a:r>
              <a:rPr kumimoji="1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持ち物：</a:t>
            </a:r>
            <a:endParaRPr kumimoji="1" lang="en-US" altLang="ja-JP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</a:t>
            </a:r>
            <a:r>
              <a:rPr kumimoji="1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飲み物、タオル</a:t>
            </a:r>
            <a:r>
              <a:rPr kumimoji="1" lang="ja-JP" altLang="en-US" sz="3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、室内履き</a:t>
            </a:r>
            <a:endParaRPr kumimoji="1" lang="en-US" altLang="ja-JP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　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 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※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動きやすい服装でお越し下さい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66D7BE65-6278-4446-9AC2-3964F6B777AB}"/>
              </a:ext>
            </a:extLst>
          </p:cNvPr>
          <p:cNvSpPr txBox="1"/>
          <p:nvPr/>
        </p:nvSpPr>
        <p:spPr>
          <a:xfrm>
            <a:off x="5481469" y="13079008"/>
            <a:ext cx="6389592" cy="16414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+mn-cs"/>
              </a:rPr>
              <a:t>お問合せ・申込み</a:t>
            </a:r>
            <a:endParaRPr kumimoji="1" lang="en-US" altLang="ja-JP" sz="105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ゴシック" panose="020B0400000000000000" pitchFamily="49" charset="-128"/>
              <a:ea typeface="BIZ UDゴシック" panose="020B0400000000000000" pitchFamily="49" charset="-128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+mn-cs"/>
              </a:rPr>
              <a:t>☎</a:t>
            </a:r>
            <a:r>
              <a:rPr kumimoji="1" lang="en-US" altLang="ja-JP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+mn-cs"/>
              </a:rPr>
              <a:t>03‐5672‐2393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ゴシック" panose="020B0400000000000000" pitchFamily="49" charset="-128"/>
              <a:ea typeface="BIZ UDゴシック" panose="020B0400000000000000" pitchFamily="49" charset="-128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+mn-cs"/>
              </a:rPr>
              <a:t>訪問看護ステーション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ゴシック" panose="020B0400000000000000" pitchFamily="49" charset="-128"/>
              <a:ea typeface="BIZ UDゴシック" panose="020B0400000000000000" pitchFamily="49" charset="-128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+mn-cs"/>
              </a:rPr>
              <a:t>オアシス　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ゴシック" panose="020B0400000000000000" pitchFamily="49" charset="-128"/>
              <a:ea typeface="BIZ UDゴシック" panose="020B0400000000000000" pitchFamily="49" charset="-128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+mn-cs"/>
              </a:rPr>
              <a:t>担当：寺尾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AB64E1E-B178-4A6C-9349-72128A5DA8D2}"/>
              </a:ext>
            </a:extLst>
          </p:cNvPr>
          <p:cNvSpPr txBox="1"/>
          <p:nvPr/>
        </p:nvSpPr>
        <p:spPr>
          <a:xfrm>
            <a:off x="0" y="1066245"/>
            <a:ext cx="121920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800" b="1" i="0" u="sng" strike="noStrike" kern="1200" cap="none" spc="0" normalizeH="0" baseline="0" noProof="0" dirty="0">
                <a:ln w="13462">
                  <a:solidFill>
                    <a:prstClr val="white"/>
                  </a:solidFill>
                  <a:prstDash val="solid"/>
                </a:ln>
                <a:solidFill>
                  <a:prstClr val="black">
                    <a:lumMod val="85000"/>
                    <a:lumOff val="15000"/>
                  </a:prstClr>
                </a:solidFill>
                <a:effectLst>
                  <a:outerShdw dist="38100" dir="2700000" algn="bl" rotWithShape="0">
                    <a:srgbClr val="B74919"/>
                  </a:outerShdw>
                </a:effectLst>
                <a:uLnTx/>
                <a:uFillTx/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+mn-cs"/>
              </a:rPr>
              <a:t>運動広場</a:t>
            </a:r>
            <a:r>
              <a:rPr kumimoji="1" lang="ja-JP" altLang="en-US" sz="8800" b="0" i="0" u="sng" strike="noStrike" kern="1200" cap="none" spc="0" normalizeH="0" baseline="0" noProof="0" dirty="0">
                <a:ln w="0"/>
                <a:gradFill>
                  <a:gsLst>
                    <a:gs pos="0">
                      <a:srgbClr val="B74919">
                        <a:lumMod val="50000"/>
                      </a:srgbClr>
                    </a:gs>
                    <a:gs pos="50000">
                      <a:srgbClr val="B74919"/>
                    </a:gs>
                    <a:gs pos="100000">
                      <a:srgbClr val="B74919">
                        <a:lumMod val="60000"/>
                        <a:lumOff val="40000"/>
                      </a:srgb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uLnTx/>
                <a:uFillTx/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+mn-cs"/>
              </a:rPr>
              <a:t>★</a:t>
            </a:r>
            <a:r>
              <a:rPr kumimoji="1" lang="ja-JP" altLang="en-US" sz="8800" b="1" i="0" u="sng" strike="noStrike" kern="1200" cap="none" spc="0" normalizeH="0" baseline="0" noProof="0" dirty="0">
                <a:ln w="13462">
                  <a:solidFill>
                    <a:prstClr val="white"/>
                  </a:solidFill>
                  <a:prstDash val="solid"/>
                </a:ln>
                <a:solidFill>
                  <a:prstClr val="black">
                    <a:lumMod val="85000"/>
                    <a:lumOff val="15000"/>
                  </a:prstClr>
                </a:solidFill>
                <a:effectLst>
                  <a:outerShdw dist="38100" dir="2700000" algn="bl" rotWithShape="0">
                    <a:srgbClr val="B74919"/>
                  </a:outerShdw>
                </a:effectLst>
                <a:uLnTx/>
                <a:uFillTx/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+mn-cs"/>
              </a:rPr>
              <a:t>オアシス</a:t>
            </a:r>
            <a:endParaRPr kumimoji="1" lang="en-US" altLang="ja-JP" sz="8800" b="1" i="0" u="sng" strike="noStrike" kern="1200" cap="none" spc="0" normalizeH="0" baseline="0" noProof="0" dirty="0">
              <a:ln w="13462">
                <a:solidFill>
                  <a:prstClr val="white"/>
                </a:solidFill>
                <a:prstDash val="solid"/>
              </a:ln>
              <a:solidFill>
                <a:prstClr val="black">
                  <a:lumMod val="85000"/>
                  <a:lumOff val="15000"/>
                </a:prstClr>
              </a:solidFill>
              <a:effectLst>
                <a:outerShdw dist="38100" dir="2700000" algn="bl" rotWithShape="0">
                  <a:srgbClr val="B74919"/>
                </a:outerShdw>
              </a:effectLst>
              <a:uLnTx/>
              <a:uFillTx/>
              <a:latin typeface="HGP創英角ﾎﾟｯﾌﾟ体" panose="040B0A00000000000000" pitchFamily="50" charset="-128"/>
              <a:ea typeface="HGP創英角ﾎﾟｯﾌﾟ体" panose="040B0A00000000000000" pitchFamily="50" charset="-128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800" b="1" i="0" u="sng" strike="noStrike" kern="1200" cap="none" spc="0" normalizeH="0" baseline="0" noProof="0" dirty="0">
                <a:ln w="13462">
                  <a:solidFill>
                    <a:prstClr val="white"/>
                  </a:solidFill>
                  <a:prstDash val="solid"/>
                </a:ln>
                <a:solidFill>
                  <a:prstClr val="black">
                    <a:lumMod val="85000"/>
                    <a:lumOff val="15000"/>
                  </a:prstClr>
                </a:solidFill>
                <a:effectLst>
                  <a:outerShdw dist="38100" dir="2700000" algn="bl" rotWithShape="0">
                    <a:srgbClr val="B74919"/>
                  </a:outerShdw>
                </a:effectLst>
                <a:uLnTx/>
                <a:uFillTx/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+mn-cs"/>
              </a:rPr>
              <a:t>参加者募集中！！</a:t>
            </a:r>
            <a:endParaRPr kumimoji="1" lang="ja-JP" altLang="en-US" sz="88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P創英角ﾎﾟｯﾌﾟ体" panose="040B0A00000000000000" pitchFamily="50" charset="-128"/>
              <a:ea typeface="HGP創英角ﾎﾟｯﾌﾟ体" panose="040B0A00000000000000" pitchFamily="50" charset="-128"/>
              <a:cs typeface="+mn-cs"/>
            </a:endParaRPr>
          </a:p>
        </p:txBody>
      </p:sp>
      <p:pic>
        <p:nvPicPr>
          <p:cNvPr id="2054" name="Picture 6" descr="無料（ただ）でもらえる商品をお金に変えて資金を稼ぐ方法 | 僻地 ...">
            <a:extLst>
              <a:ext uri="{FF2B5EF4-FFF2-40B4-BE49-F238E27FC236}">
                <a16:creationId xmlns:a16="http://schemas.microsoft.com/office/drawing/2014/main" id="{C5F2D058-C659-4ECC-8205-F950CF8A20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36973" y="2313012"/>
            <a:ext cx="1837610" cy="1688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無料】新型コロナウイルス対策ポスターを配布します | エクシードシステム株式会社 | 美容室専用のPOSシステム開発">
            <a:extLst>
              <a:ext uri="{FF2B5EF4-FFF2-40B4-BE49-F238E27FC236}">
                <a16:creationId xmlns:a16="http://schemas.microsoft.com/office/drawing/2014/main" id="{869EDD68-9BD5-4F86-A3F3-62B3E724ADC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alphaModFix/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334" t="6376" r="5445" b="23536"/>
          <a:stretch/>
        </p:blipFill>
        <p:spPr bwMode="auto">
          <a:xfrm>
            <a:off x="780004" y="9438166"/>
            <a:ext cx="4344825" cy="5282327"/>
          </a:xfrm>
          <a:prstGeom prst="rect">
            <a:avLst/>
          </a:prstGeom>
          <a:noFill/>
          <a:ln w="38100">
            <a:solidFill>
              <a:schemeClr val="accent4">
                <a:lumMod val="60000"/>
                <a:lumOff val="4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852DFB1-E23C-4924-B580-55C731834FEC}"/>
              </a:ext>
            </a:extLst>
          </p:cNvPr>
          <p:cNvSpPr txBox="1"/>
          <p:nvPr/>
        </p:nvSpPr>
        <p:spPr>
          <a:xfrm rot="21216348">
            <a:off x="402528" y="8113752"/>
            <a:ext cx="422370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i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防ごう！フレイル！</a:t>
            </a:r>
            <a:endParaRPr kumimoji="1" lang="en-US" altLang="ja-JP" sz="4000" i="1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kumimoji="1" lang="ja-JP" altLang="en-US" sz="4000" i="1" u="sng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コロナ感染予防</a:t>
            </a:r>
          </a:p>
        </p:txBody>
      </p:sp>
      <p:sp>
        <p:nvSpPr>
          <p:cNvPr id="6" name="雲 5">
            <a:extLst>
              <a:ext uri="{FF2B5EF4-FFF2-40B4-BE49-F238E27FC236}">
                <a16:creationId xmlns:a16="http://schemas.microsoft.com/office/drawing/2014/main" id="{51BC3643-8241-47ED-91C3-545AC4E866AF}"/>
              </a:ext>
            </a:extLst>
          </p:cNvPr>
          <p:cNvSpPr/>
          <p:nvPr/>
        </p:nvSpPr>
        <p:spPr>
          <a:xfrm>
            <a:off x="6096000" y="12952008"/>
            <a:ext cx="5315996" cy="2411404"/>
          </a:xfrm>
          <a:prstGeom prst="cloud">
            <a:avLst/>
          </a:prstGeom>
          <a:solidFill>
            <a:schemeClr val="accent5">
              <a:lumMod val="40000"/>
              <a:lumOff val="60000"/>
              <a:alpha val="18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0525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483</TotalTime>
  <Words>127</Words>
  <Application>Microsoft Office PowerPoint</Application>
  <PresentationFormat>ユーザー設定</PresentationFormat>
  <Paragraphs>22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BIZ UDPゴシック</vt:lpstr>
      <vt:lpstr>BIZ UDゴシック</vt:lpstr>
      <vt:lpstr>HGP創英角ﾎﾟｯﾌﾟ体</vt:lpstr>
      <vt:lpstr>UD デジタル 教科書体 NK-B</vt:lpstr>
      <vt:lpstr>Arial</vt:lpstr>
      <vt:lpstr>Calibri</vt:lpstr>
      <vt:lpstr>Calibri Light</vt:lpstr>
      <vt:lpstr>Office Theme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寺尾 育子</dc:creator>
  <cp:lastModifiedBy>ナース 亀有</cp:lastModifiedBy>
  <cp:revision>13</cp:revision>
  <cp:lastPrinted>2021-07-07T03:31:29Z</cp:lastPrinted>
  <dcterms:created xsi:type="dcterms:W3CDTF">2020-03-29T05:00:25Z</dcterms:created>
  <dcterms:modified xsi:type="dcterms:W3CDTF">2021-07-07T03:32:40Z</dcterms:modified>
</cp:coreProperties>
</file>